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2" r:id="rId4"/>
    <p:sldId id="259" r:id="rId5"/>
    <p:sldId id="260" r:id="rId6"/>
    <p:sldId id="261" r:id="rId7"/>
    <p:sldId id="263" r:id="rId8"/>
    <p:sldId id="264" r:id="rId9"/>
    <p:sldId id="267" r:id="rId10"/>
    <p:sldId id="265" r:id="rId11"/>
    <p:sldId id="268" r:id="rId12"/>
    <p:sldId id="269" r:id="rId13"/>
    <p:sldId id="273" r:id="rId14"/>
    <p:sldId id="270" r:id="rId15"/>
    <p:sldId id="271" r:id="rId16"/>
    <p:sldId id="272" r:id="rId17"/>
    <p:sldId id="274" r:id="rId18"/>
    <p:sldId id="276" r:id="rId19"/>
    <p:sldId id="275" r:id="rId20"/>
    <p:sldId id="277" r:id="rId21"/>
    <p:sldId id="278" r:id="rId22"/>
    <p:sldId id="279" r:id="rId23"/>
    <p:sldId id="258" r:id="rId2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3D9"/>
    <a:srgbClr val="151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17904-D7D6-4FD7-85AD-A2D801518D90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A983B-8952-436C-8B90-6A7D06315FE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3480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4B08-DE9B-1D85-4B5B-6C85B1635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7479E-EEA3-0962-D287-84CFC81E8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B898A-E7B1-FDD2-932E-2EB44818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CB979-A7DD-7D70-D299-C5A832A2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84FAD-0CE2-BCDD-C844-07F75FC3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57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580A-BEC5-59A7-DF62-9BBE6FF3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A5B9E-6DEE-D5AE-FAA7-25D611C4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E700F-1B9E-7B2B-A251-1520F15B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2B881-910C-3014-1945-9E105BC7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E86D2-A501-09AA-271E-3FDACF89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45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6BA36-41FE-8CDB-E0E1-E16728FD3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C73FA-76BC-DAEB-6E9B-EA72C67A2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716AB-62F1-DBE3-FE1F-6A459774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B350C-A78B-287A-00ED-51C393A5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54BD8-4B35-EAAE-CF2D-C4171F20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45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0C83-8CCA-093F-D4C3-DFC89337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FFCA-A19B-E026-6E8C-4C8C773C5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A6AC4-1A07-B18B-2002-1FBA0B4C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B66B2-686A-669B-358F-21CE1383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D6D8C-BF9C-39E8-E85E-2B956BA2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27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533C-04EC-BB20-B976-CD9504806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AA38D-6BBF-85DE-90EA-E8C156180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53BC3-7D62-5FB4-D4BC-C8EDD24D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43905-BAA3-134E-8B4A-46B54247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64986-6550-FE94-C85C-D354D5C9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613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DC4D-8222-1C2F-3D2F-E97D0C0A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C4DA5-5B99-4E2C-FF0E-EFF0F078A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D5FA4-3611-AD01-77D3-1FA7616E3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CACA2-D9BE-5B9F-DBB0-C2017DC0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39B6D-89DB-8BC5-BF2C-CB36E7C7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DF8ED-65AB-E8D0-8267-153D2597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543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874C-C1A4-1F03-77EB-FA1DE882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A7ED2-4AA3-89A9-87E5-F54E7B88C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4465C-F368-7C70-57FA-D6FB0C19F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52DF0-B83F-C6C4-766A-EDC094DA2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17683-186D-37C6-ED09-BBB916D5FC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5CFDA-3CD7-038D-01E5-D5A3157B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C78A86-A84A-A959-9A84-A92610BC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4EEBAF-D699-5488-0B91-835C0544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85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7C72-D7E8-8BD5-1BAF-ABFDDD25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2D234-B556-8AF0-4107-FB3C8357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DE074-1114-3356-714B-E66CD912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93359-44C9-0DCF-0C20-3964D12D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55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A3D9B-A04D-8EF2-8903-823F1077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D1CAB-F2A2-816E-D984-BA9F0ED9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F978D-64A5-B07D-490B-97A2518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58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786B-E058-C380-2E93-15ECCDEB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BD569-5E18-43C0-E623-7B2FA676B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1346F-3B2B-D115-13BD-6A95EF83B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981C2-D755-4E40-0FF1-A4A8E899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C3E31-B527-6EFE-798A-202EECBF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DCDC7-2D3D-D5DF-3988-FD9609EF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95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C776-5713-31CB-1A2E-976F0678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09E6AF-4AE5-FA23-7357-306483954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4C544-419B-CBA5-E61E-CED53D9CE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EEEE2-AEA7-877E-3C49-CB768B3F1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69BAF-9D9B-A889-12D8-A8BB3488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75CA8-3819-57EE-15B2-50FFEA01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81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F20BDA-1DFB-4330-23B0-94CB7621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32F8-5501-7489-BFCD-A82C5219F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E21C-064B-FFF3-7BAE-F86357CB0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E859A-B6E3-414C-B124-2ABEE724BBF5}" type="datetimeFigureOut">
              <a:rPr lang="en-GB" smtClean="0"/>
              <a:t>23/05/2023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AF851-58A7-CBE8-CF93-732AF218E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7B017-821B-9426-7877-889BBF2A8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F7F70-1EFB-45C1-AC25-4631641373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612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backgrounds/nature/leaf?utm_source=unsplash&amp;utm_medium=referral&amp;utm_content=creditCopyText" TargetMode="External"/><Relationship Id="rId2" Type="http://schemas.openxmlformats.org/officeDocument/2006/relationships/hyperlink" Target="https://unsplash.com/@riskiaansyah?utm_source=unsplash&amp;utm_medium=referral&amp;utm_content=creditCopyText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@billow926?utm_source=unsplash&amp;utm_medium=referral&amp;utm_content=creditCopyText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images/animals/panda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ena_pixl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images/animals/panda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jmle29n?utm_source=unsplash&amp;utm_medium=referral&amp;utm_content=creditCopyText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images/animals/panda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9F21-8282-B91C-FF8F-99D6AC7D9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7936" y="3394077"/>
            <a:ext cx="5305425" cy="1037431"/>
          </a:xfrm>
        </p:spPr>
        <p:txBody>
          <a:bodyPr/>
          <a:lstStyle/>
          <a:p>
            <a:r>
              <a:rPr lang="tr-TR" b="1" dirty="0">
                <a:solidFill>
                  <a:schemeClr val="bg1"/>
                </a:solidFill>
              </a:rPr>
              <a:t>LEAFGUARDS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69CFE-5EBF-5520-5B46-2D44BF78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CA9D854-DF40-E4D2-AC8F-978A0E92C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3561" y="4431508"/>
            <a:ext cx="6019800" cy="1655762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chemeClr val="bg1"/>
                </a:solidFill>
              </a:rPr>
              <a:t>MUHAMMET HAKAN TAŞTAN</a:t>
            </a:r>
          </a:p>
          <a:p>
            <a:r>
              <a:rPr lang="tr-TR" sz="3200" b="1" dirty="0">
                <a:solidFill>
                  <a:schemeClr val="bg1"/>
                </a:solidFill>
              </a:rPr>
              <a:t>ERAY KURU</a:t>
            </a:r>
          </a:p>
          <a:p>
            <a:r>
              <a:rPr lang="tr-TR" sz="3200" b="1" dirty="0">
                <a:solidFill>
                  <a:schemeClr val="bg1"/>
                </a:solidFill>
              </a:rPr>
              <a:t>YASEMİN KÖSE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61C9B-18E2-EF7D-BAEF-8ABC7AFF10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78978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2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C6408-471A-9801-927E-71BD6DC2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55" y="481737"/>
            <a:ext cx="6235092" cy="5195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E8E05-D57F-6955-C4C8-12D4C295E02D}"/>
              </a:ext>
            </a:extLst>
          </p:cNvPr>
          <p:cNvSpPr txBox="1"/>
          <p:nvPr/>
        </p:nvSpPr>
        <p:spPr>
          <a:xfrm>
            <a:off x="7620000" y="5960764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C. </a:t>
            </a:r>
            <a:r>
              <a:rPr lang="en-GB" sz="1200" dirty="0" err="1">
                <a:solidFill>
                  <a:schemeClr val="bg1"/>
                </a:solidFill>
              </a:rPr>
              <a:t>Szegedy</a:t>
            </a:r>
            <a:r>
              <a:rPr lang="en-GB" sz="1200" dirty="0">
                <a:solidFill>
                  <a:schemeClr val="bg1"/>
                </a:solidFill>
              </a:rPr>
              <a:t>, V. </a:t>
            </a:r>
            <a:r>
              <a:rPr lang="en-GB" sz="1200" dirty="0" err="1">
                <a:solidFill>
                  <a:schemeClr val="bg1"/>
                </a:solidFill>
              </a:rPr>
              <a:t>Vanhoucke</a:t>
            </a:r>
            <a:r>
              <a:rPr lang="en-GB" sz="1200" dirty="0">
                <a:solidFill>
                  <a:schemeClr val="bg1"/>
                </a:solidFill>
              </a:rPr>
              <a:t>, S. </a:t>
            </a:r>
            <a:r>
              <a:rPr lang="en-GB" sz="1200" dirty="0" err="1">
                <a:solidFill>
                  <a:schemeClr val="bg1"/>
                </a:solidFill>
              </a:rPr>
              <a:t>Ioffe</a:t>
            </a:r>
            <a:r>
              <a:rPr lang="en-GB" sz="1200" dirty="0">
                <a:solidFill>
                  <a:schemeClr val="bg1"/>
                </a:solidFill>
              </a:rPr>
              <a:t>, J. </a:t>
            </a:r>
            <a:r>
              <a:rPr lang="en-GB" sz="1200" dirty="0" err="1">
                <a:solidFill>
                  <a:schemeClr val="bg1"/>
                </a:solidFill>
              </a:rPr>
              <a:t>Shlens</a:t>
            </a:r>
            <a:r>
              <a:rPr lang="en-GB" sz="1200" dirty="0">
                <a:solidFill>
                  <a:schemeClr val="bg1"/>
                </a:solidFill>
              </a:rPr>
              <a:t> and Z. </a:t>
            </a:r>
            <a:r>
              <a:rPr lang="en-GB" sz="1200" dirty="0" err="1">
                <a:solidFill>
                  <a:schemeClr val="bg1"/>
                </a:solidFill>
              </a:rPr>
              <a:t>Wojna</a:t>
            </a:r>
            <a:r>
              <a:rPr lang="en-GB" sz="1200" dirty="0">
                <a:solidFill>
                  <a:schemeClr val="bg1"/>
                </a:solidFill>
              </a:rPr>
              <a:t>, "Rethinking the Inception Architecture for Computer Vision," 2016 IEEE Conference on Computer Vision and Pattern Recognition (CVPR), Las Vegas, NV, USA, 2016, pp. 2818-2826, </a:t>
            </a:r>
            <a:r>
              <a:rPr lang="en-GB" sz="1200" dirty="0" err="1">
                <a:solidFill>
                  <a:schemeClr val="bg1"/>
                </a:solidFill>
              </a:rPr>
              <a:t>doi</a:t>
            </a:r>
            <a:r>
              <a:rPr lang="en-GB" sz="1200" dirty="0">
                <a:solidFill>
                  <a:schemeClr val="bg1"/>
                </a:solidFill>
              </a:rPr>
              <a:t>: 10.1109/CVPR.2016.308.</a:t>
            </a:r>
          </a:p>
        </p:txBody>
      </p:sp>
    </p:spTree>
    <p:extLst>
      <p:ext uri="{BB962C8B-B14F-4D97-AF65-F5344CB8AC3E}">
        <p14:creationId xmlns:p14="http://schemas.microsoft.com/office/powerpoint/2010/main" val="204139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7FF7E-B3A1-2612-4E59-1C4E57E1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477"/>
            <a:ext cx="12192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7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1FD490-1F7E-F87E-67AE-7463B389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142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C9D9B-3BE0-CC31-69ED-94655F849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225" y="1961732"/>
            <a:ext cx="7377775" cy="21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6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6116D-9EA1-29C8-44D7-FE322C72D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58" y="1091504"/>
            <a:ext cx="9451890" cy="467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48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FA1D4-8B9B-FEAB-9DAF-32394CAB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50" y="999564"/>
            <a:ext cx="7246500" cy="48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5D6EF-9E5B-A760-268A-D360C93B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95" y="0"/>
            <a:ext cx="7401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29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FDDB2-243E-08E0-F2B5-3DC782EA9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11" y="0"/>
            <a:ext cx="8681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91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29299F-D808-C70B-73E4-7813B351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12" y="0"/>
            <a:ext cx="8681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4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742EC-4A94-B0E9-87F7-6ED99685A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12" y="0"/>
            <a:ext cx="8681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85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C2987-EA7C-7A2E-860B-9A80E8815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12" y="0"/>
            <a:ext cx="8681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4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EF7B9-4202-0A83-8997-12EEF5E98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741" y="681831"/>
            <a:ext cx="3338512" cy="2013744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To go deeper or not to go deeper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34BD8A-8DD2-3B0C-798D-5D40CCD999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61" y="418206"/>
            <a:ext cx="5328839" cy="301079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CABF63-3B7E-D6D1-E1E3-7C46E440D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95424" y="3847306"/>
            <a:ext cx="9953625" cy="27479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</a:rPr>
              <a:t>Inception network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is a network that</a:t>
            </a:r>
            <a:r>
              <a:rPr lang="tr-TR" dirty="0">
                <a:solidFill>
                  <a:schemeClr val="bg1"/>
                </a:solidFill>
              </a:rPr>
              <a:t> has </a:t>
            </a:r>
            <a:r>
              <a:rPr lang="en-GB" dirty="0">
                <a:solidFill>
                  <a:schemeClr val="bg1"/>
                </a:solidFill>
              </a:rPr>
              <a:t>made significant contributions to field.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</a:rPr>
              <a:t>Inception Module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</a:rPr>
              <a:t>Complex yet efficient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F8ED4-73D0-38D4-0A3E-4E4DE9161487}"/>
              </a:ext>
            </a:extLst>
          </p:cNvPr>
          <p:cNvSpPr txBox="1"/>
          <p:nvPr/>
        </p:nvSpPr>
        <p:spPr>
          <a:xfrm>
            <a:off x="0" y="0"/>
            <a:ext cx="896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Inception Meme Generator on imgflip</a:t>
            </a:r>
          </a:p>
        </p:txBody>
      </p:sp>
    </p:spTree>
    <p:extLst>
      <p:ext uri="{BB962C8B-B14F-4D97-AF65-F5344CB8AC3E}">
        <p14:creationId xmlns:p14="http://schemas.microsoft.com/office/powerpoint/2010/main" val="2695873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68947-B224-CE42-CDC9-8B9FBAE90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12" y="0"/>
            <a:ext cx="8681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1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065E0-FDD3-EC51-2BAD-C03655C4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12" y="0"/>
            <a:ext cx="8681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74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59" y="1112142"/>
            <a:ext cx="11072200" cy="47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5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289B0C-D11F-F77A-C891-1C9AAD9C55A8}"/>
              </a:ext>
            </a:extLst>
          </p:cNvPr>
          <p:cNvSpPr txBox="1"/>
          <p:nvPr/>
        </p:nvSpPr>
        <p:spPr>
          <a:xfrm>
            <a:off x="2605927" y="1045509"/>
            <a:ext cx="6851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1-</a:t>
            </a:r>
            <a:r>
              <a:rPr lang="en-GB" dirty="0">
                <a:solidFill>
                  <a:schemeClr val="bg1"/>
                </a:solidFill>
              </a:rPr>
              <a:t> Photo by </a:t>
            </a: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Riski Andriansyah</a:t>
            </a:r>
            <a:r>
              <a:rPr lang="en-GB" dirty="0">
                <a:solidFill>
                  <a:schemeClr val="bg1"/>
                </a:solidFill>
              </a:rPr>
              <a:t> on </a:t>
            </a: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2- Image </a:t>
            </a:r>
            <a:r>
              <a:rPr lang="en-GB" dirty="0">
                <a:solidFill>
                  <a:schemeClr val="bg1"/>
                </a:solidFill>
              </a:rPr>
              <a:t>by</a:t>
            </a:r>
            <a:r>
              <a:rPr lang="tr-TR" dirty="0">
                <a:solidFill>
                  <a:schemeClr val="bg1"/>
                </a:solidFill>
              </a:rPr>
              <a:t> Picsart AI Image </a:t>
            </a:r>
            <a:r>
              <a:rPr lang="en-GB" dirty="0">
                <a:solidFill>
                  <a:schemeClr val="bg1"/>
                </a:solidFill>
              </a:rPr>
              <a:t>generator</a:t>
            </a:r>
            <a:r>
              <a:rPr lang="tr-TR" dirty="0">
                <a:solidFill>
                  <a:schemeClr val="bg1"/>
                </a:solidFill>
              </a:rPr>
              <a:t> on </a:t>
            </a:r>
            <a:r>
              <a:rPr lang="tr-TR" dirty="0" err="1">
                <a:solidFill>
                  <a:schemeClr val="bg1"/>
                </a:solidFill>
              </a:rPr>
              <a:t>Picsart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3- C. </a:t>
            </a:r>
            <a:r>
              <a:rPr lang="tr-TR" dirty="0" err="1">
                <a:solidFill>
                  <a:schemeClr val="bg1"/>
                </a:solidFill>
              </a:rPr>
              <a:t>Szegedy</a:t>
            </a:r>
            <a:r>
              <a:rPr lang="tr-TR" dirty="0">
                <a:solidFill>
                  <a:schemeClr val="bg1"/>
                </a:solidFill>
              </a:rPr>
              <a:t> et al., "</a:t>
            </a:r>
            <a:r>
              <a:rPr lang="tr-TR" dirty="0" err="1">
                <a:solidFill>
                  <a:schemeClr val="bg1"/>
                </a:solidFill>
              </a:rPr>
              <a:t>Going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deeper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with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convolutions</a:t>
            </a:r>
            <a:r>
              <a:rPr lang="tr-TR" dirty="0">
                <a:solidFill>
                  <a:schemeClr val="bg1"/>
                </a:solidFill>
              </a:rPr>
              <a:t>," 2015 IEEE Conference on </a:t>
            </a:r>
            <a:r>
              <a:rPr lang="tr-TR" dirty="0" err="1">
                <a:solidFill>
                  <a:schemeClr val="bg1"/>
                </a:solidFill>
              </a:rPr>
              <a:t>Computer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Vision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Pattern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Recognition</a:t>
            </a:r>
            <a:r>
              <a:rPr lang="tr-TR" dirty="0">
                <a:solidFill>
                  <a:schemeClr val="bg1"/>
                </a:solidFill>
              </a:rPr>
              <a:t> (CVPR), Boston, MA, USA, 2015, </a:t>
            </a:r>
            <a:r>
              <a:rPr lang="tr-TR" dirty="0" err="1">
                <a:solidFill>
                  <a:schemeClr val="bg1"/>
                </a:solidFill>
              </a:rPr>
              <a:t>pp</a:t>
            </a:r>
            <a:r>
              <a:rPr lang="tr-TR" dirty="0">
                <a:solidFill>
                  <a:schemeClr val="bg1"/>
                </a:solidFill>
              </a:rPr>
              <a:t>. 1-9, </a:t>
            </a:r>
            <a:r>
              <a:rPr lang="tr-TR" dirty="0" err="1">
                <a:solidFill>
                  <a:schemeClr val="bg1"/>
                </a:solidFill>
              </a:rPr>
              <a:t>doi</a:t>
            </a:r>
            <a:r>
              <a:rPr lang="tr-TR" dirty="0">
                <a:solidFill>
                  <a:schemeClr val="bg1"/>
                </a:solidFill>
              </a:rPr>
              <a:t>: 10.1109/CVPR.2015.7298594.</a:t>
            </a:r>
          </a:p>
          <a:p>
            <a:r>
              <a:rPr lang="tr-TR" dirty="0">
                <a:solidFill>
                  <a:schemeClr val="bg1"/>
                </a:solidFill>
              </a:rPr>
              <a:t>4- C. </a:t>
            </a:r>
            <a:r>
              <a:rPr lang="tr-TR" dirty="0" err="1">
                <a:solidFill>
                  <a:schemeClr val="bg1"/>
                </a:solidFill>
              </a:rPr>
              <a:t>Szegedy</a:t>
            </a:r>
            <a:r>
              <a:rPr lang="tr-TR" dirty="0">
                <a:solidFill>
                  <a:schemeClr val="bg1"/>
                </a:solidFill>
              </a:rPr>
              <a:t>, V. </a:t>
            </a:r>
            <a:r>
              <a:rPr lang="tr-TR" dirty="0" err="1">
                <a:solidFill>
                  <a:schemeClr val="bg1"/>
                </a:solidFill>
              </a:rPr>
              <a:t>Vanhoucke</a:t>
            </a:r>
            <a:r>
              <a:rPr lang="tr-TR" dirty="0">
                <a:solidFill>
                  <a:schemeClr val="bg1"/>
                </a:solidFill>
              </a:rPr>
              <a:t>, S. </a:t>
            </a:r>
            <a:r>
              <a:rPr lang="tr-TR" dirty="0" err="1">
                <a:solidFill>
                  <a:schemeClr val="bg1"/>
                </a:solidFill>
              </a:rPr>
              <a:t>Ioffe</a:t>
            </a:r>
            <a:r>
              <a:rPr lang="tr-TR" dirty="0">
                <a:solidFill>
                  <a:schemeClr val="bg1"/>
                </a:solidFill>
              </a:rPr>
              <a:t>, J. </a:t>
            </a:r>
            <a:r>
              <a:rPr lang="tr-TR" dirty="0" err="1">
                <a:solidFill>
                  <a:schemeClr val="bg1"/>
                </a:solidFill>
              </a:rPr>
              <a:t>Shlens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Z. </a:t>
            </a:r>
            <a:r>
              <a:rPr lang="tr-TR" dirty="0" err="1">
                <a:solidFill>
                  <a:schemeClr val="bg1"/>
                </a:solidFill>
              </a:rPr>
              <a:t>Wojna</a:t>
            </a:r>
            <a:r>
              <a:rPr lang="tr-TR" dirty="0">
                <a:solidFill>
                  <a:schemeClr val="bg1"/>
                </a:solidFill>
              </a:rPr>
              <a:t>, "</a:t>
            </a:r>
            <a:r>
              <a:rPr lang="tr-TR" dirty="0" err="1">
                <a:solidFill>
                  <a:schemeClr val="bg1"/>
                </a:solidFill>
              </a:rPr>
              <a:t>Rethinking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Inception</a:t>
            </a:r>
            <a:r>
              <a:rPr lang="tr-TR" dirty="0">
                <a:solidFill>
                  <a:schemeClr val="bg1"/>
                </a:solidFill>
              </a:rPr>
              <a:t> Architecture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Computer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Vision</a:t>
            </a:r>
            <a:r>
              <a:rPr lang="tr-TR" dirty="0">
                <a:solidFill>
                  <a:schemeClr val="bg1"/>
                </a:solidFill>
              </a:rPr>
              <a:t>," 2016 IEEE Conference on </a:t>
            </a:r>
            <a:r>
              <a:rPr lang="tr-TR" dirty="0" err="1">
                <a:solidFill>
                  <a:schemeClr val="bg1"/>
                </a:solidFill>
              </a:rPr>
              <a:t>Computer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Vision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Pattern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Recognition</a:t>
            </a:r>
            <a:r>
              <a:rPr lang="tr-TR" dirty="0">
                <a:solidFill>
                  <a:schemeClr val="bg1"/>
                </a:solidFill>
              </a:rPr>
              <a:t> (CVPR), </a:t>
            </a:r>
            <a:r>
              <a:rPr lang="tr-TR" dirty="0" err="1">
                <a:solidFill>
                  <a:schemeClr val="bg1"/>
                </a:solidFill>
              </a:rPr>
              <a:t>Las</a:t>
            </a:r>
            <a:r>
              <a:rPr lang="tr-TR" dirty="0">
                <a:solidFill>
                  <a:schemeClr val="bg1"/>
                </a:solidFill>
              </a:rPr>
              <a:t> Vegas, NV, USA, 2016, </a:t>
            </a:r>
            <a:r>
              <a:rPr lang="tr-TR" dirty="0" err="1">
                <a:solidFill>
                  <a:schemeClr val="bg1"/>
                </a:solidFill>
              </a:rPr>
              <a:t>pp</a:t>
            </a:r>
            <a:r>
              <a:rPr lang="tr-TR" dirty="0">
                <a:solidFill>
                  <a:schemeClr val="bg1"/>
                </a:solidFill>
              </a:rPr>
              <a:t>. 2818-2826, </a:t>
            </a:r>
            <a:r>
              <a:rPr lang="tr-TR" dirty="0" err="1">
                <a:solidFill>
                  <a:schemeClr val="bg1"/>
                </a:solidFill>
              </a:rPr>
              <a:t>doi</a:t>
            </a:r>
            <a:r>
              <a:rPr lang="tr-TR" dirty="0">
                <a:solidFill>
                  <a:schemeClr val="bg1"/>
                </a:solidFill>
              </a:rPr>
              <a:t>: 10.1109/CVPR.2016.308.</a:t>
            </a:r>
          </a:p>
        </p:txBody>
      </p:sp>
    </p:spTree>
    <p:extLst>
      <p:ext uri="{BB962C8B-B14F-4D97-AF65-F5344CB8AC3E}">
        <p14:creationId xmlns:p14="http://schemas.microsoft.com/office/powerpoint/2010/main" val="3561620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BC2424-6D2C-A368-12A7-A7E82CD0A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725" y="1851025"/>
            <a:ext cx="5924549" cy="2368550"/>
          </a:xfrm>
        </p:spPr>
        <p:txBody>
          <a:bodyPr>
            <a:noAutofit/>
          </a:bodyPr>
          <a:lstStyle/>
          <a:p>
            <a:r>
              <a:rPr lang="tr-TR" sz="9600" b="1" dirty="0">
                <a:solidFill>
                  <a:schemeClr val="bg1"/>
                </a:solidFill>
              </a:rPr>
              <a:t>Challenges</a:t>
            </a:r>
            <a:endParaRPr lang="en-GB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2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9CEF16C-A2C0-4A2C-1F0D-69582CCC7EC6}"/>
              </a:ext>
            </a:extLst>
          </p:cNvPr>
          <p:cNvGrpSpPr/>
          <p:nvPr/>
        </p:nvGrpSpPr>
        <p:grpSpPr>
          <a:xfrm>
            <a:off x="3604663" y="0"/>
            <a:ext cx="7076255" cy="6844962"/>
            <a:chOff x="3604663" y="0"/>
            <a:chExt cx="7076255" cy="68449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EC49D1-ABBB-1D93-2222-FF67AE0F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4663" y="0"/>
              <a:ext cx="4561655" cy="684496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DD0F1F-9ADE-F474-8266-29DFBDC5F5B6}"/>
                </a:ext>
              </a:extLst>
            </p:cNvPr>
            <p:cNvSpPr txBox="1"/>
            <p:nvPr/>
          </p:nvSpPr>
          <p:spPr>
            <a:xfrm>
              <a:off x="8166318" y="5921632"/>
              <a:ext cx="2514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Photo by </a:t>
              </a:r>
              <a:r>
                <a:rPr lang="en-GB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billow926</a:t>
              </a:r>
              <a:r>
                <a:rPr lang="en-GB" dirty="0">
                  <a:solidFill>
                    <a:schemeClr val="bg1"/>
                  </a:solidFill>
                </a:rPr>
                <a:t> on </a:t>
              </a:r>
              <a:r>
                <a:rPr lang="en-GB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Unsplash</a:t>
              </a:r>
              <a:r>
                <a:rPr lang="en-GB" dirty="0">
                  <a:solidFill>
                    <a:schemeClr val="bg1"/>
                  </a:solidFill>
                </a:rPr>
                <a:t> </a:t>
              </a:r>
              <a:endParaRPr lang="tr-TR" dirty="0">
                <a:solidFill>
                  <a:schemeClr val="bg1"/>
                </a:solidFill>
              </a:endParaRPr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626176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13C46C-CFA7-154A-87E8-45512EA45434}"/>
              </a:ext>
            </a:extLst>
          </p:cNvPr>
          <p:cNvGrpSpPr/>
          <p:nvPr/>
        </p:nvGrpSpPr>
        <p:grpSpPr>
          <a:xfrm>
            <a:off x="0" y="0"/>
            <a:ext cx="11832475" cy="6858000"/>
            <a:chOff x="0" y="0"/>
            <a:chExt cx="11832475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1D2C108-AD43-9E84-AD34-A71396A2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308475" cy="685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905D11-C62D-1A40-7CE2-F563C97DA537}"/>
                </a:ext>
              </a:extLst>
            </p:cNvPr>
            <p:cNvSpPr txBox="1"/>
            <p:nvPr/>
          </p:nvSpPr>
          <p:spPr>
            <a:xfrm>
              <a:off x="10308475" y="5657671"/>
              <a:ext cx="1524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Photo by </a:t>
              </a:r>
              <a:r>
                <a:rPr lang="en-GB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Elena Loshina</a:t>
              </a:r>
              <a:r>
                <a:rPr lang="en-GB" dirty="0">
                  <a:solidFill>
                    <a:schemeClr val="bg1"/>
                  </a:solidFill>
                </a:rPr>
                <a:t> on </a:t>
              </a:r>
              <a:r>
                <a:rPr lang="en-GB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Unsplash</a:t>
              </a:r>
              <a:r>
                <a:rPr lang="en-GB" dirty="0">
                  <a:solidFill>
                    <a:schemeClr val="bg1"/>
                  </a:solidFill>
                </a:rPr>
                <a:t> </a:t>
              </a:r>
              <a:endParaRPr lang="tr-TR" dirty="0">
                <a:solidFill>
                  <a:schemeClr val="bg1"/>
                </a:solidFill>
              </a:endParaRPr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71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B98209C-4BAB-435B-7D7E-0DFD2C0FB1A7}"/>
              </a:ext>
            </a:extLst>
          </p:cNvPr>
          <p:cNvGrpSpPr/>
          <p:nvPr/>
        </p:nvGrpSpPr>
        <p:grpSpPr>
          <a:xfrm>
            <a:off x="2603391" y="25945"/>
            <a:ext cx="9588609" cy="6832055"/>
            <a:chOff x="2603391" y="25945"/>
            <a:chExt cx="9588609" cy="683205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148A767-3E0B-E62E-4C3A-009FE64EC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391" y="25945"/>
              <a:ext cx="6985217" cy="68061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844A83-B95E-063F-B3B5-C204871E854D}"/>
                </a:ext>
              </a:extLst>
            </p:cNvPr>
            <p:cNvSpPr txBox="1"/>
            <p:nvPr/>
          </p:nvSpPr>
          <p:spPr>
            <a:xfrm>
              <a:off x="9582150" y="5934670"/>
              <a:ext cx="2609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Photo by </a:t>
              </a:r>
              <a:r>
                <a:rPr lang="en-GB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Debbie Molle</a:t>
              </a:r>
              <a:r>
                <a:rPr lang="en-GB" dirty="0">
                  <a:solidFill>
                    <a:schemeClr val="bg1"/>
                  </a:solidFill>
                </a:rPr>
                <a:t> on </a:t>
              </a:r>
              <a:r>
                <a:rPr lang="en-GB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Unsplash</a:t>
              </a:r>
              <a:r>
                <a:rPr lang="en-GB" dirty="0">
                  <a:solidFill>
                    <a:schemeClr val="bg1"/>
                  </a:solidFill>
                </a:rPr>
                <a:t> </a:t>
              </a:r>
              <a:endParaRPr lang="tr-TR" dirty="0">
                <a:solidFill>
                  <a:schemeClr val="bg1"/>
                </a:solidFill>
              </a:endParaRPr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03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51EF07-D4FB-4B9E-3112-77725FB21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980" y="1533525"/>
            <a:ext cx="792037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1494D9-372E-BCB3-5751-FEF72F04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33700" cy="1325563"/>
          </a:xfrm>
        </p:spPr>
        <p:txBody>
          <a:bodyPr/>
          <a:lstStyle/>
          <a:p>
            <a:r>
              <a:rPr lang="tr-TR" b="1" dirty="0">
                <a:solidFill>
                  <a:schemeClr val="bg1"/>
                </a:solidFill>
              </a:rPr>
              <a:t>Solution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86695-4EDC-67B9-E24F-A30723B4F566}"/>
              </a:ext>
            </a:extLst>
          </p:cNvPr>
          <p:cNvSpPr txBox="1"/>
          <p:nvPr/>
        </p:nvSpPr>
        <p:spPr>
          <a:xfrm>
            <a:off x="11214847" y="6488668"/>
            <a:ext cx="110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>
                <a:solidFill>
                  <a:schemeClr val="bg1"/>
                </a:solidFill>
              </a:rPr>
              <a:t>Buzz </a:t>
            </a:r>
            <a:r>
              <a:rPr lang="en-GB" sz="900" dirty="0">
                <a:solidFill>
                  <a:schemeClr val="bg1"/>
                </a:solidFill>
              </a:rPr>
              <a:t>And</a:t>
            </a:r>
            <a:r>
              <a:rPr lang="tr-TR" sz="900" dirty="0">
                <a:solidFill>
                  <a:schemeClr val="bg1"/>
                </a:solidFill>
              </a:rPr>
              <a:t> Woody Meme on imgflip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998811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4CF9-F144-4BC9-E900-0E5D53B9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INC</a:t>
            </a:r>
            <a:r>
              <a:rPr lang="tr-TR" b="1" dirty="0">
                <a:solidFill>
                  <a:schemeClr val="bg1"/>
                </a:solidFill>
              </a:rPr>
              <a:t>EPTION MODULE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22BDC-7D81-F1C8-949D-7A0FE82A307D}"/>
              </a:ext>
            </a:extLst>
          </p:cNvPr>
          <p:cNvSpPr txBox="1"/>
          <p:nvPr/>
        </p:nvSpPr>
        <p:spPr>
          <a:xfrm>
            <a:off x="489220" y="1690688"/>
            <a:ext cx="326827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the inception module enables the network to extract a richer set of features</a:t>
            </a:r>
            <a:endParaRPr lang="tr-TR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chemeClr val="bg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source-serif-pro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4F8D142-B3E0-21A1-BF41-5019BD59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330" y="1389530"/>
            <a:ext cx="7722450" cy="428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41DCA-ED3F-93AA-C8B3-702A90755E25}"/>
              </a:ext>
            </a:extLst>
          </p:cNvPr>
          <p:cNvSpPr txBox="1"/>
          <p:nvPr/>
        </p:nvSpPr>
        <p:spPr>
          <a:xfrm>
            <a:off x="8848725" y="5842337"/>
            <a:ext cx="3343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C. Szegedy et al., "Going deeper with convolutions," 2015 IEEE Conference on Computer Vision and Pattern Recognition (CVPR), Boston, MA, USA, 2015, pp. 1-9, doi: 10.1109/CVPR.2015.7298594.</a:t>
            </a:r>
          </a:p>
        </p:txBody>
      </p:sp>
    </p:spTree>
    <p:extLst>
      <p:ext uri="{BB962C8B-B14F-4D97-AF65-F5344CB8AC3E}">
        <p14:creationId xmlns:p14="http://schemas.microsoft.com/office/powerpoint/2010/main" val="121071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5CCF98-154E-40D3-B841-34EAF506F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319" y="585723"/>
            <a:ext cx="7763433" cy="488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CF63-EDB9-16DD-456C-2B4801A2C64B}"/>
              </a:ext>
            </a:extLst>
          </p:cNvPr>
          <p:cNvSpPr txBox="1"/>
          <p:nvPr/>
        </p:nvSpPr>
        <p:spPr>
          <a:xfrm>
            <a:off x="8286750" y="5800636"/>
            <a:ext cx="3905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C. Szegedy et al., "Going deeper with convolutions," 2015 IEEE Conference on Computer Vision and Pattern Recognition (CVPR), Boston, MA, USA, 2015, pp. 1-9, doi: 10.1109/CVPR.2015.7298594.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82EC8-363A-0D99-1264-934EB1B9E337}"/>
              </a:ext>
            </a:extLst>
          </p:cNvPr>
          <p:cNvSpPr txBox="1"/>
          <p:nvPr/>
        </p:nvSpPr>
        <p:spPr>
          <a:xfrm>
            <a:off x="510988" y="1201271"/>
            <a:ext cx="305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6F19A-0BD7-8D3A-8DBB-D57F9CC33FE3}"/>
              </a:ext>
            </a:extLst>
          </p:cNvPr>
          <p:cNvSpPr txBox="1"/>
          <p:nvPr/>
        </p:nvSpPr>
        <p:spPr>
          <a:xfrm>
            <a:off x="251012" y="1039906"/>
            <a:ext cx="305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T</a:t>
            </a:r>
            <a:r>
              <a:rPr lang="en-GB" b="1" dirty="0">
                <a:solidFill>
                  <a:schemeClr val="bg1"/>
                </a:solidFill>
              </a:rPr>
              <a:t>he </a:t>
            </a:r>
            <a:r>
              <a:rPr lang="en-US" b="1" dirty="0">
                <a:solidFill>
                  <a:schemeClr val="bg1"/>
                </a:solidFill>
              </a:rPr>
              <a:t>addition of </a:t>
            </a:r>
            <a:r>
              <a:rPr lang="en-GB" b="1" dirty="0">
                <a:solidFill>
                  <a:schemeClr val="bg1"/>
                </a:solidFill>
              </a:rPr>
              <a:t>1x1 convolutional layer within the inception module helps reduce the number of parameters and computational cost.</a:t>
            </a:r>
          </a:p>
        </p:txBody>
      </p:sp>
    </p:spTree>
    <p:extLst>
      <p:ext uri="{BB962C8B-B14F-4D97-AF65-F5344CB8AC3E}">
        <p14:creationId xmlns:p14="http://schemas.microsoft.com/office/powerpoint/2010/main" val="4272874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355</Words>
  <Application>Microsoft Office PowerPoint</Application>
  <PresentationFormat>Widescreen</PresentationFormat>
  <Paragraphs>26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source-serif-pro</vt:lpstr>
      <vt:lpstr>Söhne</vt:lpstr>
      <vt:lpstr>Office Theme</vt:lpstr>
      <vt:lpstr>LEAFGUARDS</vt:lpstr>
      <vt:lpstr>To go deeper or not to go deeper</vt:lpstr>
      <vt:lpstr>Challenges</vt:lpstr>
      <vt:lpstr>PowerPoint Presentation</vt:lpstr>
      <vt:lpstr>PowerPoint Presentation</vt:lpstr>
      <vt:lpstr>PowerPoint Presentation</vt:lpstr>
      <vt:lpstr>Solution</vt:lpstr>
      <vt:lpstr>INCEPTION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LEAFGUARDS</dc:title>
  <dc:creator>Hakan Taştan</dc:creator>
  <cp:lastModifiedBy>Windows User</cp:lastModifiedBy>
  <cp:revision>6</cp:revision>
  <dcterms:created xsi:type="dcterms:W3CDTF">2023-05-21T20:11:44Z</dcterms:created>
  <dcterms:modified xsi:type="dcterms:W3CDTF">2023-05-23T09:30:13Z</dcterms:modified>
</cp:coreProperties>
</file>